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 angle black and white photo of a futuristic apartment building under a cloudy sky"/>
          <p:cNvSpPr/>
          <p:nvPr>
            <p:ph type="pic" idx="21"/>
          </p:nvPr>
        </p:nvSpPr>
        <p:spPr>
          <a:xfrm>
            <a:off x="-120802" y="1270000"/>
            <a:ext cx="16840201" cy="1122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lack and white photo of the outside of a modern office building "/>
          <p:cNvSpPr/>
          <p:nvPr>
            <p:ph type="pic" sz="quarter" idx="22"/>
          </p:nvPr>
        </p:nvSpPr>
        <p:spPr>
          <a:xfrm>
            <a:off x="15443200" y="1270000"/>
            <a:ext cx="8102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lack and white photo of lattice-like, modern architecture on a building"/>
          <p:cNvSpPr/>
          <p:nvPr>
            <p:ph type="pic" sz="half" idx="23"/>
          </p:nvPr>
        </p:nvSpPr>
        <p:spPr>
          <a:xfrm>
            <a:off x="15811500" y="4876800"/>
            <a:ext cx="7366000" cy="982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black and white photo of a modern buildi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light and shadows on a buildi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Black and white photo of shadows cast on a concrete structure"/>
          <p:cNvSpPr/>
          <p:nvPr>
            <p:ph type="pic" idx="21"/>
          </p:nvPr>
        </p:nvSpPr>
        <p:spPr>
          <a:xfrm>
            <a:off x="9270652" y="1263650"/>
            <a:ext cx="16757661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Close-up black and white photo of intricate building architecture"/>
          <p:cNvSpPr/>
          <p:nvPr>
            <p:ph type="pic" idx="22"/>
          </p:nvPr>
        </p:nvSpPr>
        <p:spPr>
          <a:xfrm>
            <a:off x="12192000" y="-1341967"/>
            <a:ext cx="10922000" cy="163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ow angle black and white photo of a modern building" descr="Low angle black and white photo of a modern buildi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13" r="0" b="41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Low angle black and white photo of a modern building" descr="Low angle black and white photo of a modern buildi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40" r="0" b="44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ain Point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Main Point</a:t>
            </a:r>
          </a:p>
        </p:txBody>
      </p:sp>
      <p:sp>
        <p:nvSpPr>
          <p:cNvPr id="202" name="A Genuine Decision Leads To…"/>
          <p:cNvSpPr txBox="1"/>
          <p:nvPr>
            <p:ph type="body" idx="21"/>
          </p:nvPr>
        </p:nvSpPr>
        <p:spPr>
          <a:xfrm>
            <a:off x="1148952" y="4973038"/>
            <a:ext cx="22086096" cy="8201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 sz="15000"/>
            </a:pPr>
            <a:r>
              <a:t>A Genuine Decision Leads To </a:t>
            </a:r>
          </a:p>
          <a:p>
            <a:pPr algn="ctr">
              <a:defRPr sz="15000"/>
            </a:pPr>
            <a:r>
              <a:t>Godly Devotion.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evoted Series"/>
          <p:cNvSpPr txBox="1"/>
          <p:nvPr>
            <p:ph type="title"/>
          </p:nvPr>
        </p:nvSpPr>
        <p:spPr>
          <a:xfrm>
            <a:off x="1206500" y="453170"/>
            <a:ext cx="21971000" cy="2423108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Devoted Series</a:t>
            </a:r>
          </a:p>
        </p:txBody>
      </p:sp>
      <p:sp>
        <p:nvSpPr>
          <p:cNvPr id="205" name="Baptism - January 11…"/>
          <p:cNvSpPr txBox="1"/>
          <p:nvPr>
            <p:ph type="body" idx="21"/>
          </p:nvPr>
        </p:nvSpPr>
        <p:spPr>
          <a:xfrm>
            <a:off x="3462059" y="3356962"/>
            <a:ext cx="12179074" cy="9472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800735">
              <a:lnSpc>
                <a:spcPct val="60000"/>
              </a:lnSpc>
              <a:defRPr sz="7275"/>
            </a:pPr>
            <a:r>
              <a:t>Baptism - January 11</a:t>
            </a:r>
          </a:p>
          <a:p>
            <a:pPr defTabSz="800735">
              <a:lnSpc>
                <a:spcPct val="60000"/>
              </a:lnSpc>
              <a:defRPr sz="7275"/>
            </a:pPr>
          </a:p>
          <a:p>
            <a:pPr defTabSz="800735">
              <a:lnSpc>
                <a:spcPct val="60000"/>
              </a:lnSpc>
              <a:defRPr sz="7275"/>
            </a:pPr>
            <a:r>
              <a:t>Lord’s Supper - January 18</a:t>
            </a:r>
          </a:p>
          <a:p>
            <a:pPr defTabSz="800735">
              <a:lnSpc>
                <a:spcPct val="60000"/>
              </a:lnSpc>
              <a:defRPr sz="7275"/>
            </a:pPr>
          </a:p>
          <a:p>
            <a:pPr defTabSz="800735">
              <a:lnSpc>
                <a:spcPct val="60000"/>
              </a:lnSpc>
              <a:defRPr sz="7275"/>
            </a:pPr>
            <a:r>
              <a:t>Giving - January 25</a:t>
            </a:r>
          </a:p>
          <a:p>
            <a:pPr defTabSz="800735">
              <a:lnSpc>
                <a:spcPct val="60000"/>
              </a:lnSpc>
              <a:defRPr sz="7275"/>
            </a:pPr>
          </a:p>
          <a:p>
            <a:pPr defTabSz="800735">
              <a:lnSpc>
                <a:spcPct val="60000"/>
              </a:lnSpc>
              <a:defRPr sz="7275"/>
            </a:pPr>
            <a:r>
              <a:t>Teaching - February 1</a:t>
            </a:r>
          </a:p>
          <a:p>
            <a:pPr defTabSz="800735">
              <a:lnSpc>
                <a:spcPct val="60000"/>
              </a:lnSpc>
              <a:defRPr sz="7275"/>
            </a:pPr>
          </a:p>
          <a:p>
            <a:pPr defTabSz="800735">
              <a:lnSpc>
                <a:spcPct val="60000"/>
              </a:lnSpc>
              <a:defRPr sz="7275"/>
            </a:pPr>
            <a:r>
              <a:t>Leaders - February 8</a:t>
            </a:r>
          </a:p>
          <a:p>
            <a:pPr defTabSz="800735">
              <a:lnSpc>
                <a:spcPct val="60000"/>
              </a:lnSpc>
              <a:defRPr sz="7275"/>
            </a:pPr>
          </a:p>
          <a:p>
            <a:pPr defTabSz="800735">
              <a:lnSpc>
                <a:spcPct val="60000"/>
              </a:lnSpc>
              <a:defRPr sz="7275"/>
            </a:pPr>
            <a:r>
              <a:t>Fellowship - February 15</a:t>
            </a:r>
          </a:p>
          <a:p>
            <a:pPr defTabSz="800735">
              <a:lnSpc>
                <a:spcPct val="60000"/>
              </a:lnSpc>
              <a:defRPr sz="7275"/>
            </a:pPr>
          </a:p>
          <a:p>
            <a:pPr defTabSz="800735">
              <a:lnSpc>
                <a:spcPct val="60000"/>
              </a:lnSpc>
              <a:defRPr sz="7275"/>
            </a:pPr>
            <a:r>
              <a:t>Prayer - February 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oday, a person is added to the church when he or she is born again, and the Spirit brings new life inside."/>
          <p:cNvSpPr txBox="1"/>
          <p:nvPr>
            <p:ph type="body" sz="half" idx="1"/>
          </p:nvPr>
        </p:nvSpPr>
        <p:spPr>
          <a:xfrm>
            <a:off x="13130014" y="1273021"/>
            <a:ext cx="10084059" cy="11169958"/>
          </a:xfrm>
          <a:prstGeom prst="rect">
            <a:avLst/>
          </a:prstGeom>
        </p:spPr>
        <p:txBody>
          <a:bodyPr/>
          <a:lstStyle>
            <a:lvl1pPr algn="ctr" defTabSz="561340">
              <a:defRPr sz="10200"/>
            </a:lvl1pPr>
          </a:lstStyle>
          <a:p>
            <a:pPr/>
            <a:r>
              <a:t>Today, a person is added to the church when he or she is born again, and the Spirit brings new life inside.</a:t>
            </a:r>
          </a:p>
        </p:txBody>
      </p:sp>
      <p:pic>
        <p:nvPicPr>
          <p:cNvPr id="208" name="Black and white photo of shadows cast on a concrete structure" descr="Black and white photo of shadows cast on a concrete structur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8127" t="20586" r="8127" b="349"/>
          <a:stretch>
            <a:fillRect/>
          </a:stretch>
        </p:blipFill>
        <p:spPr>
          <a:xfrm>
            <a:off x="981471" y="1263650"/>
            <a:ext cx="10921713" cy="1118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Have you made a genuine design to follow Jesus?…"/>
          <p:cNvSpPr txBox="1"/>
          <p:nvPr>
            <p:ph type="body" idx="1"/>
          </p:nvPr>
        </p:nvSpPr>
        <p:spPr>
          <a:xfrm>
            <a:off x="1693184" y="3776842"/>
            <a:ext cx="21520889" cy="9313256"/>
          </a:xfrm>
          <a:prstGeom prst="rect">
            <a:avLst/>
          </a:prstGeom>
        </p:spPr>
        <p:txBody>
          <a:bodyPr/>
          <a:lstStyle/>
          <a:p>
            <a:pPr algn="ctr" defTabSz="660400">
              <a:defRPr sz="12000"/>
            </a:pPr>
            <a:r>
              <a:t>Have you made a genuine design to follow Jesus?</a:t>
            </a:r>
          </a:p>
          <a:p>
            <a:pPr algn="ctr" defTabSz="660400">
              <a:lnSpc>
                <a:spcPct val="60000"/>
              </a:lnSpc>
              <a:defRPr sz="12000"/>
            </a:pPr>
          </a:p>
          <a:p>
            <a:pPr algn="ctr" defTabSz="660400">
              <a:defRPr sz="12000"/>
            </a:pPr>
            <a:r>
              <a:t>Do you practice a devotion to Jesus and His commands?</a:t>
            </a:r>
          </a:p>
        </p:txBody>
      </p:sp>
      <p:sp>
        <p:nvSpPr>
          <p:cNvPr id="211" name="Conclusion"/>
          <p:cNvSpPr txBox="1"/>
          <p:nvPr/>
        </p:nvSpPr>
        <p:spPr>
          <a:xfrm>
            <a:off x="6280324" y="408690"/>
            <a:ext cx="12346609" cy="282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b="1" sz="15000"/>
            </a:lvl1pPr>
          </a:lstStyle>
          <a:p>
            <a:pPr/>
            <a: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\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\</a:t>
            </a:r>
          </a:p>
        </p:txBody>
      </p:sp>
      <p:sp>
        <p:nvSpPr>
          <p:cNvPr id="174" name="Slide Subtit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Black and white photo of shadows cast on a concrete structure" descr="Black and white photo of shadows cast on a concrete structur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5182" t="0" r="11607" b="0"/>
          <a:stretch>
            <a:fillRect/>
          </a:stretch>
        </p:blipFill>
        <p:spPr>
          <a:xfrm>
            <a:off x="12188626" y="1263650"/>
            <a:ext cx="10921713" cy="11188701"/>
          </a:xfrm>
          <a:prstGeom prst="rect">
            <a:avLst/>
          </a:prstGeom>
        </p:spPr>
      </p:pic>
      <p:pic>
        <p:nvPicPr>
          <p:cNvPr id="176" name="Black and white photo of shadows cast on a concrete structure" descr="Black and white photo of shadows cast on a concrete structure"/>
          <p:cNvPicPr>
            <a:picLocks noChangeAspect="1"/>
          </p:cNvPicPr>
          <p:nvPr/>
        </p:nvPicPr>
        <p:blipFill>
          <a:blip r:embed="rId3">
            <a:extLst/>
          </a:blip>
          <a:srcRect l="18211" t="5685" r="16902" b="5685"/>
          <a:stretch>
            <a:fillRect/>
          </a:stretch>
        </p:blipFill>
        <p:spPr>
          <a:xfrm>
            <a:off x="846472" y="1263650"/>
            <a:ext cx="10921713" cy="1118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ntecost…"/>
          <p:cNvSpPr txBox="1"/>
          <p:nvPr>
            <p:ph type="body" sz="half" idx="1"/>
          </p:nvPr>
        </p:nvSpPr>
        <p:spPr>
          <a:xfrm>
            <a:off x="1206500" y="1273021"/>
            <a:ext cx="10084059" cy="11169958"/>
          </a:xfrm>
          <a:prstGeom prst="rect">
            <a:avLst/>
          </a:prstGeom>
        </p:spPr>
        <p:txBody>
          <a:bodyPr/>
          <a:lstStyle/>
          <a:p>
            <a:pPr algn="ctr" defTabSz="792479">
              <a:defRPr sz="14400"/>
            </a:pPr>
            <a:r>
              <a:t>Pentecost</a:t>
            </a:r>
          </a:p>
          <a:p>
            <a:pPr algn="ctr" defTabSz="792479">
              <a:defRPr sz="14400"/>
            </a:pPr>
            <a:r>
              <a:t>was the </a:t>
            </a:r>
            <a:r>
              <a:rPr spc="720"/>
              <a:t>Birthday</a:t>
            </a:r>
          </a:p>
          <a:p>
            <a:pPr algn="ctr" defTabSz="792479">
              <a:defRPr sz="14400"/>
            </a:pPr>
            <a:r>
              <a:t>of the Church.</a:t>
            </a:r>
          </a:p>
        </p:txBody>
      </p:sp>
      <p:pic>
        <p:nvPicPr>
          <p:cNvPr id="179" name="Black and white photo of shadows cast on a concrete structure" descr="Black and white photo of shadows cast on a concrete structur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8127" t="20586" r="8127" b="349"/>
          <a:stretch>
            <a:fillRect/>
          </a:stretch>
        </p:blipFill>
        <p:spPr>
          <a:xfrm>
            <a:off x="12188626" y="1263650"/>
            <a:ext cx="10921713" cy="1118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ackground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Background</a:t>
            </a:r>
          </a:p>
        </p:txBody>
      </p:sp>
      <p:sp>
        <p:nvSpPr>
          <p:cNvPr id="182" name="In the Jewish calendar, Passover remembers Israel’s deliverance from Egypt when the Passover lamb was killed, and the blood was applied to the doorways.…"/>
          <p:cNvSpPr txBox="1"/>
          <p:nvPr>
            <p:ph type="body" idx="21"/>
          </p:nvPr>
        </p:nvSpPr>
        <p:spPr>
          <a:xfrm>
            <a:off x="1654891" y="3701174"/>
            <a:ext cx="21522609" cy="97092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59459">
              <a:defRPr sz="6900"/>
            </a:pPr>
            <a:r>
              <a:t>     In the Jewish calendar, Passover remembers Israel’s deliverance from Egypt when the Passover lamb was killed, and the blood was applied to the doorways. </a:t>
            </a:r>
          </a:p>
          <a:p>
            <a:pPr defTabSz="759459">
              <a:defRPr sz="6900"/>
            </a:pPr>
          </a:p>
          <a:p>
            <a:pPr defTabSz="759459">
              <a:defRPr sz="6900"/>
            </a:pPr>
            <a:r>
              <a:t>     The Feast of Pentecost occurs 50 days later (Leviticus 23:15-16), and another offering is presented called Firstfruits - literally the first grain of the season.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meline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Timeline</a:t>
            </a:r>
          </a:p>
        </p:txBody>
      </p:sp>
      <p:sp>
        <p:nvSpPr>
          <p:cNvPr id="185" name="Jesus rose from the dead on Easter Sunday.…"/>
          <p:cNvSpPr txBox="1"/>
          <p:nvPr>
            <p:ph type="body" idx="21"/>
          </p:nvPr>
        </p:nvSpPr>
        <p:spPr>
          <a:xfrm>
            <a:off x="1148952" y="3701174"/>
            <a:ext cx="22086096" cy="9472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817244">
              <a:lnSpc>
                <a:spcPct val="80000"/>
              </a:lnSpc>
              <a:defRPr sz="7425"/>
            </a:pPr>
            <a:r>
              <a:t>Jesus rose from the dead on Easter Sunday.</a:t>
            </a:r>
          </a:p>
          <a:p>
            <a:pPr defTabSz="817244">
              <a:lnSpc>
                <a:spcPct val="80000"/>
              </a:lnSpc>
              <a:defRPr sz="7425"/>
            </a:pPr>
          </a:p>
          <a:p>
            <a:pPr defTabSz="817244">
              <a:lnSpc>
                <a:spcPct val="80000"/>
              </a:lnSpc>
              <a:defRPr sz="7425"/>
            </a:pPr>
            <a:r>
              <a:t>Jesus showed Himself to people for 40 days.</a:t>
            </a:r>
          </a:p>
          <a:p>
            <a:pPr defTabSz="817244">
              <a:lnSpc>
                <a:spcPct val="80000"/>
              </a:lnSpc>
              <a:defRPr sz="7425"/>
            </a:pPr>
          </a:p>
          <a:p>
            <a:pPr defTabSz="817244">
              <a:lnSpc>
                <a:spcPct val="80000"/>
              </a:lnSpc>
              <a:defRPr sz="7425"/>
            </a:pPr>
            <a:r>
              <a:t>Before He ascended, Jesus said to wait.</a:t>
            </a:r>
          </a:p>
          <a:p>
            <a:pPr defTabSz="817244">
              <a:lnSpc>
                <a:spcPct val="80000"/>
              </a:lnSpc>
              <a:defRPr sz="7425"/>
            </a:pPr>
          </a:p>
          <a:p>
            <a:pPr defTabSz="817244">
              <a:lnSpc>
                <a:spcPct val="80000"/>
              </a:lnSpc>
              <a:defRPr sz="7425"/>
            </a:pPr>
            <a:r>
              <a:t>The disciples waited in the Upper Room 10 days.</a:t>
            </a:r>
          </a:p>
          <a:p>
            <a:pPr defTabSz="817244">
              <a:lnSpc>
                <a:spcPct val="80000"/>
              </a:lnSpc>
              <a:defRPr sz="7425"/>
            </a:pPr>
          </a:p>
          <a:p>
            <a:pPr defTabSz="817244">
              <a:lnSpc>
                <a:spcPct val="80000"/>
              </a:lnSpc>
              <a:defRPr sz="7425"/>
            </a:pPr>
            <a:r>
              <a:t>On the day of Pentecost, the Holy Spirit came.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ymbolism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Symbolism</a:t>
            </a:r>
          </a:p>
        </p:txBody>
      </p:sp>
      <p:sp>
        <p:nvSpPr>
          <p:cNvPr id="188" name="Passover celebrates leaving the slavery of Egypt because blood was shed, and Pentecost remembers Mt. Sinai where the nation received the law as a sign of God’s covenant.…"/>
          <p:cNvSpPr txBox="1"/>
          <p:nvPr>
            <p:ph type="body" idx="21"/>
          </p:nvPr>
        </p:nvSpPr>
        <p:spPr>
          <a:xfrm>
            <a:off x="1148952" y="3701174"/>
            <a:ext cx="22086096" cy="9472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  <a:defRPr sz="7500"/>
            </a:pPr>
            <a:r>
              <a:t>     Passover celebrates leaving the slavery of Egypt because blood was shed, and Pentecost remembers Mt. Sinai where the nation received the law as a sign of God’s covenant.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 Jesus died as the Passover Lamb to save us from sin. However, instead of a law written on stones, at Pentecost God put His Spirit into the hearts of His people.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tory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Story</a:t>
            </a:r>
          </a:p>
        </p:txBody>
      </p:sp>
      <p:sp>
        <p:nvSpPr>
          <p:cNvPr id="191" name="When everyone was together in one place, the Spirit came with wind and fire.…"/>
          <p:cNvSpPr txBox="1"/>
          <p:nvPr>
            <p:ph type="body" idx="21"/>
          </p:nvPr>
        </p:nvSpPr>
        <p:spPr>
          <a:xfrm>
            <a:off x="1148952" y="3701174"/>
            <a:ext cx="22086096" cy="9472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  <a:defRPr sz="7500"/>
            </a:pPr>
            <a:r>
              <a:t>    When everyone was together in one place, the Spirit came with wind and fire. 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Empowered by this divine presence, the disciples spoke in other languages, and Peter preached about Jesus.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Peter told the crowds that God had kept His promise and that they needed to repent.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ame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Name</a:t>
            </a:r>
          </a:p>
        </p:txBody>
      </p:sp>
      <p:sp>
        <p:nvSpPr>
          <p:cNvPr id="194" name="The “Church” was born with the coming of the Spirit on the 120 waiting in the Upper Room.…"/>
          <p:cNvSpPr txBox="1"/>
          <p:nvPr>
            <p:ph type="body" idx="21"/>
          </p:nvPr>
        </p:nvSpPr>
        <p:spPr>
          <a:xfrm>
            <a:off x="1148952" y="3701174"/>
            <a:ext cx="22086096" cy="9472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  <a:defRPr sz="7500"/>
            </a:pPr>
            <a:r>
              <a:t>    The “Church” was born with the coming of the Spirit on the 120 waiting in the Upper Room.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3,000 then responded to the message of Peter and were added to the “Church.” (vs.41)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The name “Church” means “Called Out,” but the implication is “Called Together.”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sson"/>
          <p:cNvSpPr txBox="1"/>
          <p:nvPr>
            <p:ph type="title"/>
          </p:nvPr>
        </p:nvSpPr>
        <p:spPr>
          <a:xfrm>
            <a:off x="1206500" y="952500"/>
            <a:ext cx="21971000" cy="2599839"/>
          </a:xfrm>
          <a:prstGeom prst="rect">
            <a:avLst/>
          </a:prstGeom>
        </p:spPr>
        <p:txBody>
          <a:bodyPr/>
          <a:lstStyle>
            <a:lvl1pPr algn="ctr">
              <a:defRPr spc="-300" sz="15000"/>
            </a:lvl1pPr>
          </a:lstStyle>
          <a:p>
            <a:pPr/>
            <a:r>
              <a:t>Lesson</a:t>
            </a:r>
          </a:p>
        </p:txBody>
      </p:sp>
      <p:sp>
        <p:nvSpPr>
          <p:cNvPr id="197" name="These first believers started meeting together and following the commands of the Lord.…"/>
          <p:cNvSpPr txBox="1"/>
          <p:nvPr>
            <p:ph type="body" idx="21"/>
          </p:nvPr>
        </p:nvSpPr>
        <p:spPr>
          <a:xfrm>
            <a:off x="1148952" y="3701174"/>
            <a:ext cx="22086096" cy="94729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  <a:defRPr sz="7500"/>
            </a:pPr>
            <a:r>
              <a:t>    These first believers started meeting together and following the commands of the Lord.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They were baptized to identify with Jesus. They also practiced the Lord’s Supper to remember what Jesus had done.</a:t>
            </a:r>
          </a:p>
          <a:p>
            <a:pPr>
              <a:lnSpc>
                <a:spcPct val="80000"/>
              </a:lnSpc>
              <a:defRPr sz="7500"/>
            </a:pPr>
          </a:p>
          <a:p>
            <a:pPr>
              <a:lnSpc>
                <a:spcPct val="80000"/>
              </a:lnSpc>
              <a:defRPr sz="7500"/>
            </a:pPr>
            <a:r>
              <a:t>    Their days were spent together praying, serving, teaching, learning, and giving.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BE00FF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